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7"/>
  </p:notesMasterIdLst>
  <p:handoutMasterIdLst>
    <p:handoutMasterId r:id="rId34"/>
  </p:handoutMasterIdLst>
  <p:sldIdLst>
    <p:sldId id="256" r:id="rId4"/>
    <p:sldId id="751" r:id="rId5"/>
    <p:sldId id="279" r:id="rId6"/>
    <p:sldId id="759" r:id="rId8"/>
    <p:sldId id="760" r:id="rId9"/>
    <p:sldId id="882" r:id="rId10"/>
    <p:sldId id="829" r:id="rId11"/>
    <p:sldId id="884" r:id="rId12"/>
    <p:sldId id="921" r:id="rId13"/>
    <p:sldId id="781" r:id="rId14"/>
    <p:sldId id="922" r:id="rId15"/>
    <p:sldId id="923" r:id="rId16"/>
    <p:sldId id="924" r:id="rId17"/>
    <p:sldId id="925" r:id="rId18"/>
    <p:sldId id="926" r:id="rId19"/>
    <p:sldId id="927" r:id="rId20"/>
    <p:sldId id="928" r:id="rId21"/>
    <p:sldId id="929" r:id="rId22"/>
    <p:sldId id="930" r:id="rId23"/>
    <p:sldId id="931" r:id="rId24"/>
    <p:sldId id="932" r:id="rId25"/>
    <p:sldId id="933" r:id="rId26"/>
    <p:sldId id="934" r:id="rId27"/>
    <p:sldId id="935" r:id="rId28"/>
    <p:sldId id="936" r:id="rId29"/>
    <p:sldId id="937" r:id="rId30"/>
    <p:sldId id="938" r:id="rId31"/>
    <p:sldId id="939" r:id="rId32"/>
    <p:sldId id="270" r:id="rId33"/>
  </p:sldIdLst>
  <p:sldSz cx="12192000" cy="6858000"/>
  <p:notesSz cx="7103745" cy="10234295"/>
  <p:embeddedFontLst>
    <p:embeddedFont>
      <p:font typeface="黑体" panose="02010609060101010101" charset="-122"/>
      <p:regular r:id="rId39"/>
    </p:embeddedFont>
    <p:embeddedFont>
      <p:font typeface="微软雅黑" panose="020B0503020204020204" charset="-122"/>
      <p:regular r:id="rId40"/>
    </p:embeddedFont>
    <p:embeddedFont>
      <p:font typeface="华文细黑" panose="02010600040101010101" charset="-122"/>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1AA3AA"/>
    <a:srgbClr val="3498DB"/>
    <a:srgbClr val="2E75B6"/>
    <a:srgbClr val="4472C4"/>
    <a:srgbClr val="25C4FF"/>
    <a:srgbClr val="359EFF"/>
    <a:srgbClr val="8EC0B9"/>
    <a:srgbClr val="DAE3F3"/>
    <a:srgbClr val="F3B9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1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slide" Target="slides/slide1.xml"/><Relationship Id="rId39" Type="http://schemas.openxmlformats.org/officeDocument/2006/relationships/font" Target="fonts/font1.fntdata"/><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8" Type="http://schemas.openxmlformats.org/officeDocument/2006/relationships/slideLayout" Target="../slideLayouts/slideLayout15.xml"/><Relationship Id="rId27" Type="http://schemas.openxmlformats.org/officeDocument/2006/relationships/tags" Target="../tags/tag46.xml"/><Relationship Id="rId26" Type="http://schemas.openxmlformats.org/officeDocument/2006/relationships/tags" Target="../tags/tag45.xml"/><Relationship Id="rId25" Type="http://schemas.openxmlformats.org/officeDocument/2006/relationships/tags" Target="../tags/tag44.xml"/><Relationship Id="rId24" Type="http://schemas.openxmlformats.org/officeDocument/2006/relationships/tags" Target="../tags/tag43.xml"/><Relationship Id="rId23" Type="http://schemas.openxmlformats.org/officeDocument/2006/relationships/tags" Target="../tags/tag42.xml"/><Relationship Id="rId22" Type="http://schemas.openxmlformats.org/officeDocument/2006/relationships/tags" Target="../tags/tag41.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1.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1.png"/><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2.png"/><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3.png"/><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4.png"/><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8" Type="http://schemas.openxmlformats.org/officeDocument/2006/relationships/slideLayout" Target="../slideLayouts/slideLayout15.xml"/><Relationship Id="rId27" Type="http://schemas.openxmlformats.org/officeDocument/2006/relationships/tags" Target="../tags/tag98.xml"/><Relationship Id="rId26" Type="http://schemas.openxmlformats.org/officeDocument/2006/relationships/tags" Target="../tags/tag97.xml"/><Relationship Id="rId25" Type="http://schemas.openxmlformats.org/officeDocument/2006/relationships/tags" Target="../tags/tag96.xml"/><Relationship Id="rId24" Type="http://schemas.openxmlformats.org/officeDocument/2006/relationships/tags" Target="../tags/tag95.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6" Type="http://schemas.openxmlformats.org/officeDocument/2006/relationships/slideLayout" Target="../slideLayouts/slideLayout15.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4.png"/><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2.png"/><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5.png"/><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6.png"/><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7.png"/><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8.png"/><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卫生</a:t>
            </a: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法律法规</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 </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310005" y="1461135"/>
            <a:ext cx="957199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1F74AD"/>
                </a:solidFill>
                <a:latin typeface="微软雅黑" panose="020B0503020204020204" charset="-122"/>
                <a:ea typeface="微软雅黑" panose="020B0503020204020204" charset="-122"/>
              </a:rPr>
              <a:t>（一）护士的工资、福利待遇权</a:t>
            </a:r>
            <a:endParaRPr lang="zh-CN" altLang="en-US" b="1" dirty="0">
              <a:solidFill>
                <a:srgbClr val="1F74A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护士执业，有按照国家有关规定获取工资报酬、享受福利待遇、参加社会保险的权利。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1F74AD"/>
                </a:solidFill>
                <a:latin typeface="微软雅黑" panose="020B0503020204020204" charset="-122"/>
                <a:ea typeface="微软雅黑" panose="020B0503020204020204" charset="-122"/>
              </a:rPr>
              <a:t>（二）护士工作的职业卫生防护权</a:t>
            </a:r>
            <a:endParaRPr lang="zh-CN" altLang="en-US" b="1" dirty="0">
              <a:solidFill>
                <a:srgbClr val="1F74A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护士执业，有获得与其所从事的护理工作相适应的卫生防护、医疗保健服务的权利。</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1F74AD"/>
                </a:solidFill>
                <a:latin typeface="微软雅黑" panose="020B0503020204020204" charset="-122"/>
                <a:ea typeface="微软雅黑" panose="020B0503020204020204" charset="-122"/>
              </a:rPr>
              <a:t>（三）职称晋升、参加学术活动和接受教育、参加培训权</a:t>
            </a:r>
            <a:endParaRPr lang="zh-CN" altLang="en-US" b="1" dirty="0">
              <a:solidFill>
                <a:srgbClr val="1F74A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护士有按照国家有关规定获得与本人业务能力和学术水平相应的专业技术职务、职称的权利；有参加专业培训、从事学术研究和交流、参加行业协会和专业学术团体的权利。</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1F74AD"/>
                </a:solidFill>
                <a:latin typeface="微软雅黑" panose="020B0503020204020204" charset="-122"/>
                <a:ea typeface="微软雅黑" panose="020B0503020204020204" charset="-122"/>
              </a:rPr>
              <a:t>（四）执业知情权、建议权</a:t>
            </a:r>
            <a:endParaRPr lang="zh-CN" altLang="en-US" b="1" dirty="0">
              <a:solidFill>
                <a:srgbClr val="1F74A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护士有获得疾病诊疗、护理相关信息的权利和其他与履行护理职责相关的权利，可以对医疗卫生机构和卫生主管部门的工作提出意见和建议。</a:t>
            </a:r>
            <a:endParaRPr lang="zh-CN" altLang="en-US"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834390" y="138620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073765" y="144335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139170" y="54775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834390" y="54775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一、护士的权利</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30045" y="170878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（一）依法执业义务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654233" y="170878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（二）紧急处置义务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678420" y="170878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（三）问题医嘱报告</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187065" y="355314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（四）尊重、关爱患者，</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保护患者隐私义务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363018" y="356330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（五）服从国家调遣</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义务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5" name="Title 6"/>
          <p:cNvSpPr txBox="1"/>
          <p:nvPr>
            <p:custDataLst>
              <p:tags r:id="rId26"/>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二、护士的义务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613025"/>
            <a:ext cx="7417435" cy="216852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医疗卫生机构是依法设立的从事对人的疾病进行诊断、治疗、预防、保健活动的社会组织，其任务是救死扶伤、防病治病、为公民提供健康服务。医院、卫生院、诊所是我国医疗机构的主要组织形式。在我国，护士在一定的医疗卫生机构中执业，护士义务的履行需要医疗卫生机构直接进行监督，护士权利的实现有赖于医疗卫生机构提供保障。</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三、医疗卫生机构的职责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63395" y="1663700"/>
            <a:ext cx="844677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护士执业资格考试</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77925" y="1905635"/>
            <a:ext cx="6213475" cy="304609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（一）考试目的</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国家护士执业资格考试是为了评价申请护士执业资格者是否具备执业所必需的护理专业知识与技术能力的考试，其目的是为了通过对准入要求的限制，保证护士队伍整体素质，从而保障护理安全。</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士执业资格考试办法》第二条规定：“具有护理、助产专业中专和大专学历的人员，参加护士执业资格考试并成绩合格，可取得护理初级（士）专业技术资格证书；护理初级（师）专业技术资格按照有关规定通过参加全国卫生专业技术资格考试取得。</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一、考试目的与申请条件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7"/>
          <a:stretch>
            <a:fillRect/>
          </a:stretch>
        </p:blipFill>
        <p:spPr>
          <a:xfrm>
            <a:off x="7931785" y="1864360"/>
            <a:ext cx="2449195" cy="3553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77925" y="1633220"/>
            <a:ext cx="604837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（二）申请条件</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为规范全国护士执业资格考试工作，加强护理专业队伍建设，原卫生部、人力资源与社会保障部根据《护士条例》要求，于 2010 年 5 月 10 日联合颁发了《护士执业资格考试办法》。《护士执业资格考试办法》第十二条规定，凡申请参加护士执业资格考试人员必须具备的条件：“在中等职业学校、高等学校完成国务院教育主管部门和国务院卫生主管部门规定的普通全日制 3 年以上的护理、助产专业课程学习，包括在教学、综合医院完成 8 个月以上护理临床实习，并取得相应学历证书的，可以申请参加护士执业资格考试。”</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一、考试目的与申请条件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7"/>
          <a:stretch>
            <a:fillRect/>
          </a:stretch>
        </p:blipFill>
        <p:spPr>
          <a:xfrm>
            <a:off x="7987665" y="2471420"/>
            <a:ext cx="2868295" cy="2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03630" y="1507490"/>
            <a:ext cx="6701790"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（一）申报材料</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《护士执业资格考试办法》第十三条规定：“申请参加护士执业资格考试人员，应当在公告规定期限内报名，并提交以下材料：①护士执业资格考试申请表；②本人身份证明；③近 6 个月二寸免冠正面半身照片 3 张；④本人毕业证书；⑤报考所需的其他材料。”</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（二）申报流程</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护士执业资格考试遵循公平、公开、公正的原则，实行国家统一考试制度：统一考试大纲，统一命题，统一合格标准。护士执业资格考试原则上每年举行一次，具体考试日期在举行考试 3 个月前向社会公布。符合条件者可以按要求报名。申报过程分 3 个流程：网上报名、单位审核、现场确认。</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二、申报材料与申报流程</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7"/>
          <a:stretch>
            <a:fillRect/>
          </a:stretch>
        </p:blipFill>
        <p:spPr>
          <a:xfrm>
            <a:off x="8322945" y="1964690"/>
            <a:ext cx="2816225" cy="29286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03630" y="1507490"/>
            <a:ext cx="6701790"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（一）考试内容</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士执业资格考试内容包括专业实务和实践能力两个科目。一次考试通过两个科目为考试成绩合格。考试合格者，才能申请护士执业注册。为加强对考生实践能力的考核，《护士执业资格考试办法》规定，原则上采用“人机对话”（上机考试）的方式进行。</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（二）证书的获取</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护士执业资格考试成绩于考试结束后 45 个工作日内公布。凡符合《护士执业资格考试办法》规定的参加全国护士执业资格考试并成绩合格者，由省、自治区、直辖市卫生行政部门发给《中华人民共和国护士执业证书》，该证书在全国范围内有效。取得护士执业资格证书，即获得了在中国境内从事护理执业活动的基本资格。</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三、考试内容与证书获取</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7"/>
          <a:stretch>
            <a:fillRect/>
          </a:stretch>
        </p:blipFill>
        <p:spPr>
          <a:xfrm flipH="1">
            <a:off x="8627110" y="2276475"/>
            <a:ext cx="2317115" cy="313055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13230" y="1920240"/>
            <a:ext cx="844677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第四节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护士执业注册管理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13535" y="242887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（一）申请原则</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637723" y="242887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（二）合格原则</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661910" y="242887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（三）注册执业原则</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170555" y="427323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（四）不间断原则</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346508" y="428339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（五）普遍原则</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5" name="Title 6"/>
          <p:cNvSpPr txBox="1"/>
          <p:nvPr>
            <p:custDataLst>
              <p:tags r:id="rId26"/>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一、注册原则</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29005" y="850900"/>
            <a:ext cx="9356090" cy="1337945"/>
          </a:xfrm>
          <a:prstGeom prst="rect">
            <a:avLst/>
          </a:prstGeom>
          <a:noFill/>
        </p:spPr>
        <p:txBody>
          <a:bodyPr wrap="square" rtlCol="0">
            <a:spAutoFit/>
          </a:bodyPr>
          <a:p>
            <a:pPr>
              <a:lnSpc>
                <a:spcPct val="150000"/>
              </a:lnSpc>
            </a:pPr>
            <a:r>
              <a:rPr lang="zh-CN" altLang="en-US" b="1">
                <a:solidFill>
                  <a:srgbClr val="1F74AD"/>
                </a:solidFill>
                <a:latin typeface="微软雅黑" panose="020B0503020204020204" charset="-122"/>
                <a:ea typeface="微软雅黑" panose="020B0503020204020204" charset="-122"/>
              </a:rPr>
              <a:t>护士执业注册管理办法</a:t>
            </a:r>
            <a:endParaRPr lang="zh-CN" altLang="en-US" b="1">
              <a:solidFill>
                <a:srgbClr val="1F74AD"/>
              </a:solidFill>
              <a:latin typeface="微软雅黑" panose="020B0503020204020204" charset="-122"/>
              <a:ea typeface="微软雅黑" panose="020B0503020204020204" charset="-122"/>
            </a:endParaRPr>
          </a:p>
          <a:p>
            <a:pPr>
              <a:lnSpc>
                <a:spcPct val="150000"/>
              </a:lnSpc>
            </a:pPr>
            <a:r>
              <a:rPr lang="zh-CN" altLang="en-US"/>
              <a:t>第二条　护士经执业注册取得《护士执业证书》后，方可按照注册的执业地点从事护理工作。</a:t>
            </a:r>
            <a:endParaRPr lang="zh-CN" altLang="en-US"/>
          </a:p>
          <a:p>
            <a:pPr>
              <a:lnSpc>
                <a:spcPct val="150000"/>
              </a:lnSpc>
            </a:pPr>
            <a:r>
              <a:rPr lang="zh-CN" altLang="en-US"/>
              <a:t>未经执业注册取得《护士执业证书》者，不得从事诊疗技术规范规定的护理活动。</a:t>
            </a:r>
            <a:endParaRPr lang="zh-CN" altLang="en-US"/>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44423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44423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中国</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卫生法律法规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135380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社会组织法律法规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135380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机构管理法律法规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227187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护士</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管理法律制度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227187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法律关系</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7" name="组合 36"/>
          <p:cNvGrpSpPr/>
          <p:nvPr/>
        </p:nvGrpSpPr>
        <p:grpSpPr>
          <a:xfrm>
            <a:off x="7990570" y="3201277"/>
            <a:ext cx="3698922"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执</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业医师法律法规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320127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行为法律风险管理制度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3" name="组合 42"/>
          <p:cNvGrpSpPr/>
          <p:nvPr/>
        </p:nvGrpSpPr>
        <p:grpSpPr>
          <a:xfrm>
            <a:off x="3989612" y="4091547"/>
            <a:ext cx="3498580" cy="540000"/>
            <a:chOff x="1397186" y="3857714"/>
            <a:chExt cx="4055189" cy="549605"/>
          </a:xfrm>
        </p:grpSpPr>
        <p:sp>
          <p:nvSpPr>
            <p:cNvPr id="4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第九章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5" name="矩形 4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药品管理法律法规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570" y="4091547"/>
            <a:ext cx="3698922" cy="540000"/>
            <a:chOff x="1397186" y="3857714"/>
            <a:chExt cx="4225649" cy="549605"/>
          </a:xfrm>
        </p:grpSpPr>
        <p:sp>
          <p:nvSpPr>
            <p:cNvPr id="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突发</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公共卫生事件与灾害事故应急处理法律法规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7990570" y="4981817"/>
            <a:ext cx="3698922"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献血</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4008027" y="4981817"/>
            <a:ext cx="3498580" cy="540000"/>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传染病</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防治法律法规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2" name="组合 51"/>
          <p:cNvGrpSpPr/>
          <p:nvPr/>
        </p:nvGrpSpPr>
        <p:grpSpPr>
          <a:xfrm>
            <a:off x="3989612" y="5904616"/>
            <a:ext cx="3498580" cy="540000"/>
            <a:chOff x="1397186" y="3857714"/>
            <a:chExt cx="4055189" cy="549605"/>
          </a:xfrm>
        </p:grpSpPr>
        <p:sp>
          <p:nvSpPr>
            <p:cNvPr id="53"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6" name="矩形 5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中医药</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7" name="组合 56"/>
          <p:cNvGrpSpPr/>
          <p:nvPr/>
        </p:nvGrpSpPr>
        <p:grpSpPr>
          <a:xfrm>
            <a:off x="7990570" y="5904616"/>
            <a:ext cx="3698922" cy="540000"/>
            <a:chOff x="1397186" y="3857714"/>
            <a:chExt cx="4225649" cy="549605"/>
          </a:xfrm>
        </p:grpSpPr>
        <p:sp>
          <p:nvSpPr>
            <p:cNvPr id="5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9" name="矩形 5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母</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婴保健法律法规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p:tgtEl>
                                          <p:spTgt spid="43"/>
                                        </p:tgtEl>
                                        <p:attrNameLst>
                                          <p:attrName>ppt_x</p:attrName>
                                        </p:attrNameLst>
                                      </p:cBhvr>
                                      <p:tavLst>
                                        <p:tav tm="0">
                                          <p:val>
                                            <p:strVal val="#ppt_x-#ppt_w*1.125000"/>
                                          </p:val>
                                        </p:tav>
                                        <p:tav tm="100000">
                                          <p:val>
                                            <p:strVal val="#ppt_x"/>
                                          </p:val>
                                        </p:tav>
                                      </p:tavLst>
                                    </p:anim>
                                    <p:animEffect transition="in" filter="wipe(right)">
                                      <p:cBhvr>
                                        <p:cTn id="52" dur="500"/>
                                        <p:tgtEl>
                                          <p:spTgt spid="43"/>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right)">
                                      <p:cBhvr>
                                        <p:cTn id="57" dur="500"/>
                                        <p:tgtEl>
                                          <p:spTgt spid="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ppt_x</p:attrName>
                                        </p:attrNameLst>
                                      </p:cBhvr>
                                      <p:tavLst>
                                        <p:tav tm="0">
                                          <p:val>
                                            <p:strVal val="#ppt_x-#ppt_w*1.125000"/>
                                          </p:val>
                                        </p:tav>
                                        <p:tav tm="100000">
                                          <p:val>
                                            <p:strVal val="#ppt_x"/>
                                          </p:val>
                                        </p:tav>
                                      </p:tavLst>
                                    </p:anim>
                                    <p:animEffect transition="in" filter="wipe(right)">
                                      <p:cBhvr>
                                        <p:cTn id="62" dur="500"/>
                                        <p:tgtEl>
                                          <p:spTgt spid="11"/>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p:tgtEl>
                                          <p:spTgt spid="7"/>
                                        </p:tgtEl>
                                        <p:attrNameLst>
                                          <p:attrName>ppt_x</p:attrName>
                                        </p:attrNameLst>
                                      </p:cBhvr>
                                      <p:tavLst>
                                        <p:tav tm="0">
                                          <p:val>
                                            <p:strVal val="#ppt_x-#ppt_w*1.125000"/>
                                          </p:val>
                                        </p:tav>
                                        <p:tav tm="100000">
                                          <p:val>
                                            <p:strVal val="#ppt_x"/>
                                          </p:val>
                                        </p:tav>
                                      </p:tavLst>
                                    </p:anim>
                                    <p:animEffect transition="in" filter="wipe(right)">
                                      <p:cBhvr>
                                        <p:cTn id="67" dur="500"/>
                                        <p:tgtEl>
                                          <p:spTgt spid="7"/>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p:tgtEl>
                                          <p:spTgt spid="52"/>
                                        </p:tgtEl>
                                        <p:attrNameLst>
                                          <p:attrName>ppt_x</p:attrName>
                                        </p:attrNameLst>
                                      </p:cBhvr>
                                      <p:tavLst>
                                        <p:tav tm="0">
                                          <p:val>
                                            <p:strVal val="#ppt_x-#ppt_w*1.125000"/>
                                          </p:val>
                                        </p:tav>
                                        <p:tav tm="100000">
                                          <p:val>
                                            <p:strVal val="#ppt_x"/>
                                          </p:val>
                                        </p:tav>
                                      </p:tavLst>
                                    </p:anim>
                                    <p:animEffect transition="in" filter="wipe(right)">
                                      <p:cBhvr>
                                        <p:cTn id="72" dur="500"/>
                                        <p:tgtEl>
                                          <p:spTgt spid="52"/>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additive="base">
                                        <p:cTn id="76" dur="500"/>
                                        <p:tgtEl>
                                          <p:spTgt spid="57"/>
                                        </p:tgtEl>
                                        <p:attrNameLst>
                                          <p:attrName>ppt_x</p:attrName>
                                        </p:attrNameLst>
                                      </p:cBhvr>
                                      <p:tavLst>
                                        <p:tav tm="0">
                                          <p:val>
                                            <p:strVal val="#ppt_x-#ppt_w*1.125000"/>
                                          </p:val>
                                        </p:tav>
                                        <p:tav tm="100000">
                                          <p:val>
                                            <p:strVal val="#ppt_x"/>
                                          </p:val>
                                        </p:tav>
                                      </p:tavLst>
                                    </p:anim>
                                    <p:animEffect transition="in" filter="wipe(right)">
                                      <p:cBhvr>
                                        <p:cTn id="7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6" name="组合 115"/>
          <p:cNvGrpSpPr/>
          <p:nvPr/>
        </p:nvGrpSpPr>
        <p:grpSpPr>
          <a:xfrm>
            <a:off x="1337945" y="1934210"/>
            <a:ext cx="2754313" cy="703263"/>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（一）首次注册</a:t>
              </a:r>
              <a:endParaRPr sz="1600"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17" name="组合 116"/>
          <p:cNvGrpSpPr/>
          <p:nvPr/>
        </p:nvGrpSpPr>
        <p:grpSpPr>
          <a:xfrm>
            <a:off x="4289108" y="1934210"/>
            <a:ext cx="2752725" cy="703263"/>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600" strike="noStrike" kern="0" spc="100" noProof="1" dirty="0">
                  <a:solidFill>
                    <a:srgbClr val="FFFFFF"/>
                  </a:solidFill>
                  <a:uFillTx/>
                  <a:latin typeface="微软雅黑" panose="020B0503020204020204" charset="-122"/>
                  <a:ea typeface="微软雅黑" panose="020B0503020204020204" charset="-122"/>
                </a:rPr>
                <a:t>（二）再次注册</a:t>
              </a:r>
              <a:endParaRPr lang="en-US" altLang="zh-CN" sz="1600"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30" name="组合 129"/>
          <p:cNvGrpSpPr/>
          <p:nvPr/>
        </p:nvGrpSpPr>
        <p:grpSpPr>
          <a:xfrm>
            <a:off x="1341120" y="4074160"/>
            <a:ext cx="2751138" cy="703263"/>
            <a:chOff x="1469" y="7016"/>
            <a:chExt cx="4333" cy="1106"/>
          </a:xfrm>
        </p:grpSpPr>
        <p:sp>
          <p:nvSpPr>
            <p:cNvPr id="109"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ctr">
                <a:lnSpc>
                  <a:spcPct val="130000"/>
                </a:lnSpc>
                <a:spcBef>
                  <a:spcPts val="1000"/>
                </a:spcBef>
                <a:spcAft>
                  <a:spcPts val="0"/>
                </a:spcAft>
                <a:buSzPct val="100000"/>
                <a:buFont typeface="Wingdings" panose="05000000000000000000" charset="0"/>
              </a:pPr>
              <a:r>
                <a:rPr sz="1600" strike="noStrike" kern="0" spc="100" noProof="1" dirty="0">
                  <a:uLnTx/>
                  <a:uFillTx/>
                  <a:latin typeface="微软雅黑" panose="020B0503020204020204" charset="-122"/>
                  <a:ea typeface="微软雅黑" panose="020B0503020204020204" charset="-122"/>
                  <a:sym typeface="Arial" panose="020B0604020202020204" pitchFamily="34" charset="0"/>
                </a:rPr>
                <a:t>（七）执业记录</a:t>
              </a:r>
              <a:endParaRPr sz="1600" strike="noStrike" kern="0" spc="100" noProof="1" dirty="0">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29" name="组合 128"/>
          <p:cNvGrpSpPr/>
          <p:nvPr/>
        </p:nvGrpSpPr>
        <p:grpSpPr>
          <a:xfrm>
            <a:off x="4290695" y="4074160"/>
            <a:ext cx="2751138" cy="703263"/>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（六）注销注册</a:t>
              </a:r>
              <a:endPar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7240270" y="1934210"/>
            <a:ext cx="1871663" cy="703263"/>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（三）不予注册</a:t>
            </a:r>
            <a:endPar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nvGrpSpPr>
          <p:cNvPr id="126" name="组合 125"/>
          <p:cNvGrpSpPr/>
          <p:nvPr/>
        </p:nvGrpSpPr>
        <p:grpSpPr>
          <a:xfrm>
            <a:off x="9067483" y="2067560"/>
            <a:ext cx="1892300" cy="1543050"/>
            <a:chOff x="13709" y="3911"/>
            <a:chExt cx="2980" cy="2428"/>
          </a:xfrm>
        </p:grpSpPr>
        <p:sp>
          <p:nvSpPr>
            <p:cNvPr id="122" name="圆角右箭头 19"/>
            <p:cNvSpPr/>
            <p:nvPr>
              <p:custDataLst>
                <p:tags r:id="rId10"/>
              </p:custDataLst>
            </p:nvPr>
          </p:nvSpPr>
          <p:spPr>
            <a:xfrm rot="5400000">
              <a:off x="14149" y="3870"/>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24" name="圆角矩形 8"/>
            <p:cNvSpPr/>
            <p:nvPr>
              <p:custDataLst>
                <p:tags r:id="rId11"/>
              </p:custDataLst>
            </p:nvPr>
          </p:nvSpPr>
          <p:spPr>
            <a:xfrm>
              <a:off x="13709" y="5233"/>
              <a:ext cx="2980"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（四）重新注册</a:t>
              </a:r>
              <a:endPar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grpSp>
        <p:nvGrpSpPr>
          <p:cNvPr id="128" name="组合 127"/>
          <p:cNvGrpSpPr/>
          <p:nvPr/>
        </p:nvGrpSpPr>
        <p:grpSpPr>
          <a:xfrm>
            <a:off x="7240270" y="3851910"/>
            <a:ext cx="2808288" cy="996950"/>
            <a:chOff x="10760" y="6551"/>
            <a:chExt cx="4423" cy="1571"/>
          </a:xfrm>
        </p:grpSpPr>
        <p:sp>
          <p:nvSpPr>
            <p:cNvPr id="107" name="圆角矩形 10"/>
            <p:cNvSpPr/>
            <p:nvPr>
              <p:custDataLst>
                <p:tags r:id="rId12"/>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uLnTx/>
                  <a:uFillTx/>
                  <a:latin typeface="微软雅黑" panose="020B0503020204020204" charset="-122"/>
                  <a:ea typeface="微软雅黑" panose="020B0503020204020204" charset="-122"/>
                  <a:sym typeface="Arial" panose="020B0604020202020204" pitchFamily="34" charset="0"/>
                </a:rPr>
                <a:t>（五）变更注册</a:t>
              </a:r>
              <a:endParaRPr sz="1600" strike="noStrike" kern="0" spc="100" noProof="1">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551"/>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5" name="Title 6"/>
          <p:cNvSpPr txBox="1"/>
          <p:nvPr>
            <p:custDataLst>
              <p:tags r:id="rId14"/>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二、注册制度</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p:tgtEl>
                                          <p:spTgt spid="117"/>
                                        </p:tgtEl>
                                        <p:attrNameLst>
                                          <p:attrName>ppt_x</p:attrName>
                                        </p:attrNameLst>
                                      </p:cBhvr>
                                      <p:tavLst>
                                        <p:tav tm="0">
                                          <p:val>
                                            <p:strVal val="#ppt_x-#ppt_w*1.125000"/>
                                          </p:val>
                                        </p:tav>
                                        <p:tav tm="100000">
                                          <p:val>
                                            <p:strVal val="#ppt_x"/>
                                          </p:val>
                                        </p:tav>
                                      </p:tavLst>
                                    </p:anim>
                                    <p:animEffect transition="in" filter="wipe(right)">
                                      <p:cBhvr>
                                        <p:cTn id="13" dur="500"/>
                                        <p:tgtEl>
                                          <p:spTgt spid="11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p:cTn id="17" dur="500"/>
                                        <p:tgtEl>
                                          <p:spTgt spid="105"/>
                                        </p:tgtEl>
                                        <p:attrNameLst>
                                          <p:attrName>ppt_x</p:attrName>
                                        </p:attrNameLst>
                                      </p:cBhvr>
                                      <p:tavLst>
                                        <p:tav tm="0">
                                          <p:val>
                                            <p:strVal val="#ppt_x-#ppt_w*1.125000"/>
                                          </p:val>
                                        </p:tav>
                                        <p:tav tm="100000">
                                          <p:val>
                                            <p:strVal val="#ppt_x"/>
                                          </p:val>
                                        </p:tav>
                                      </p:tavLst>
                                    </p:anim>
                                    <p:animEffect transition="in" filter="wipe(right)">
                                      <p:cBhvr>
                                        <p:cTn id="18" dur="500"/>
                                        <p:tgtEl>
                                          <p:spTgt spid="105"/>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p:cTn id="22" dur="500"/>
                                        <p:tgtEl>
                                          <p:spTgt spid="126"/>
                                        </p:tgtEl>
                                        <p:attrNameLst>
                                          <p:attrName>ppt_y</p:attrName>
                                        </p:attrNameLst>
                                      </p:cBhvr>
                                      <p:tavLst>
                                        <p:tav tm="0">
                                          <p:val>
                                            <p:strVal val="#ppt_y-#ppt_h*1.125000"/>
                                          </p:val>
                                        </p:tav>
                                        <p:tav tm="100000">
                                          <p:val>
                                            <p:strVal val="#ppt_y"/>
                                          </p:val>
                                        </p:tav>
                                      </p:tavLst>
                                    </p:anim>
                                    <p:animEffect transition="in" filter="wipe(down)">
                                      <p:cBhvr>
                                        <p:cTn id="23" dur="500"/>
                                        <p:tgtEl>
                                          <p:spTgt spid="126"/>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p:tgtEl>
                                          <p:spTgt spid="128"/>
                                        </p:tgtEl>
                                        <p:attrNameLst>
                                          <p:attrName>ppt_x</p:attrName>
                                        </p:attrNameLst>
                                      </p:cBhvr>
                                      <p:tavLst>
                                        <p:tav tm="0">
                                          <p:val>
                                            <p:strVal val="#ppt_x+#ppt_w*1.125000"/>
                                          </p:val>
                                        </p:tav>
                                        <p:tav tm="100000">
                                          <p:val>
                                            <p:strVal val="#ppt_x"/>
                                          </p:val>
                                        </p:tav>
                                      </p:tavLst>
                                    </p:anim>
                                    <p:animEffect transition="in" filter="wipe(left)">
                                      <p:cBhvr>
                                        <p:cTn id="28" dur="500"/>
                                        <p:tgtEl>
                                          <p:spTgt spid="12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p:cTn id="32" dur="500"/>
                                        <p:tgtEl>
                                          <p:spTgt spid="129"/>
                                        </p:tgtEl>
                                        <p:attrNameLst>
                                          <p:attrName>ppt_x</p:attrName>
                                        </p:attrNameLst>
                                      </p:cBhvr>
                                      <p:tavLst>
                                        <p:tav tm="0">
                                          <p:val>
                                            <p:strVal val="#ppt_x+#ppt_w*1.125000"/>
                                          </p:val>
                                        </p:tav>
                                        <p:tav tm="100000">
                                          <p:val>
                                            <p:strVal val="#ppt_x"/>
                                          </p:val>
                                        </p:tav>
                                      </p:tavLst>
                                    </p:anim>
                                    <p:animEffect transition="in" filter="wipe(left)">
                                      <p:cBhvr>
                                        <p:cTn id="33" dur="500"/>
                                        <p:tgtEl>
                                          <p:spTgt spid="129"/>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130"/>
                                        </p:tgtEl>
                                        <p:attrNameLst>
                                          <p:attrName>style.visibility</p:attrName>
                                        </p:attrNameLst>
                                      </p:cBhvr>
                                      <p:to>
                                        <p:strVal val="visible"/>
                                      </p:to>
                                    </p:set>
                                    <p:anim calcmode="lin" valueType="num">
                                      <p:cBhvr>
                                        <p:cTn id="37" dur="500"/>
                                        <p:tgtEl>
                                          <p:spTgt spid="130"/>
                                        </p:tgtEl>
                                        <p:attrNameLst>
                                          <p:attrName>ppt_x</p:attrName>
                                        </p:attrNameLst>
                                      </p:cBhvr>
                                      <p:tavLst>
                                        <p:tav tm="0">
                                          <p:val>
                                            <p:strVal val="#ppt_x+#ppt_w*1.125000"/>
                                          </p:val>
                                        </p:tav>
                                        <p:tav tm="100000">
                                          <p:val>
                                            <p:strVal val="#ppt_x"/>
                                          </p:val>
                                        </p:tav>
                                      </p:tavLst>
                                    </p:anim>
                                    <p:animEffect transition="in" filter="wipe(left)">
                                      <p:cBhvr>
                                        <p:cTn id="3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13230" y="1920240"/>
            <a:ext cx="844677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第五节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护士执业法律责任</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86485" y="1760855"/>
            <a:ext cx="6882130" cy="3969385"/>
          </a:xfrm>
          <a:prstGeom prst="rect">
            <a:avLst/>
          </a:prstGeom>
          <a:noFill/>
        </p:spPr>
        <p:txBody>
          <a:bodyPr wrap="square" rtlCol="0">
            <a:spAutoFit/>
          </a:bodyPr>
          <a:lstStyle/>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b="1" dirty="0">
                <a:latin typeface="微软雅黑" panose="020B0503020204020204" charset="-122"/>
                <a:ea typeface="微软雅黑" panose="020B0503020204020204" charset="-122"/>
              </a:rPr>
              <a:t>行政责任是指因违反行政法或因不履行行政法规定的义务而应承担的法律责任。在我国，违反卫生法主要承担的是行政责任。卫生行政责任主要有以下几方面。</a:t>
            </a:r>
            <a:endParaRPr lang="zh-CN" altLang="en-US" sz="1400" b="1" dirty="0">
              <a:latin typeface="微软雅黑" panose="020B0503020204020204" charset="-122"/>
              <a:ea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b="1" dirty="0">
                <a:latin typeface="微软雅黑" panose="020B0503020204020204" charset="-122"/>
                <a:ea typeface="微软雅黑" panose="020B0503020204020204" charset="-122"/>
              </a:rPr>
              <a:t>（一）医疗卫生机构的行政责任</a:t>
            </a:r>
            <a:endParaRPr lang="zh-CN" altLang="en-US" sz="1400" b="1" dirty="0">
              <a:latin typeface="微软雅黑" panose="020B0503020204020204" charset="-122"/>
              <a:ea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b="1" dirty="0">
                <a:latin typeface="微软雅黑" panose="020B0503020204020204" charset="-122"/>
                <a:ea typeface="微软雅黑" panose="020B0503020204020204" charset="-122"/>
              </a:rPr>
              <a:t>《护士条例》第二十八条规定：“医疗卫生机构有下列情形之一的，由县级以上地方人民政府卫生主管部门依据职责分工责令限期改正，给予警告；逾期不改正的，根据国务院卫生主管部门规定的护士配备标准和在医疗卫生机构合法执业的护士数量核减其诊疗科目，或者暂停其 6 个月以上 1 年以下执业活动；国家举办的医疗卫生机构有下列情形之一、情节严重的，还应当对负有责任的主管人员和其他直接责任人员依法给予处分：①违反本条例规定，护士的配备数量低于国务院卫生主管部门规定的护士配备标准的；②允许未取得护士执业证书的人员或者允许未依照本条例规定办理执业地点变更手续、延续执业注册有效期的护士在本机构从事诊疗技术规范规定的护理活动。”</a:t>
            </a:r>
            <a:endParaRPr lang="zh-CN" altLang="en-US" sz="1400" b="1"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一、行政责任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7"/>
          <a:stretch>
            <a:fillRect/>
          </a:stretch>
        </p:blipFill>
        <p:spPr>
          <a:xfrm flipH="1">
            <a:off x="8627110" y="2276475"/>
            <a:ext cx="2317115" cy="313055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23620" y="1507490"/>
            <a:ext cx="668337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（二）护士的行政责任</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《护士条例》第三十一条规定：“护士在执业活动中有下列情形之一的，由县级以上地方人民政府卫生主管部门依据职责分工责令改正，给予警告；情节严重的，暂停其 6 个月以上 1 年以下执业活动，直至由原发证部门吊销其护士执业证书：①发现患者病情危急未立即通知医师的；②发现医嘱违反法律、法规、规章或者诊疗技术规范的规定，未依照本条例第十七条的规定提出或者报告的；③泄露患者隐私的；④发生自然灾害、公共卫生事件等严重威胁公众生命健康的突发事件，不服从安排参加医疗救护的。</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护士在执业活动中造成医疗事故的，依照医疗事故处理的有关规定承担法律责任。”</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一、行政责任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7"/>
          <a:stretch>
            <a:fillRect/>
          </a:stretch>
        </p:blipFill>
        <p:spPr>
          <a:xfrm>
            <a:off x="8095615" y="2454910"/>
            <a:ext cx="2868295" cy="2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23620" y="1622425"/>
            <a:ext cx="668337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民事责任是指由于违反民事法律、违约或者由于民法规定所应承担的一种法律责任。民事责任的特点是：①民事责任主要是一种救济责任；②民事责任主要是一种财产责任；③民事责任主要是一方当事人对另一方的责任，在法律允许的条件下，多数民事责任可以由当事人协商解决。护士如果违反了法律、法规、规章和诊疗护理规范、常规，造成患者人身损害的，医疗卫生机构和护士依侵权责任法应当承担民事责任。我国《民法通则》第一百三十四条规定，承担民事责任的方式主要有 10 种。而医疗损害承担民事责任的方式主要有停止侵害、排除妨碍、消除危险、返还财产、恢复原状、赔偿损失、消除影响和赔礼道歉 8 种，主要的责任方式是赔偿损失，也包括精神损害赔偿。</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二、民事责任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7"/>
          <a:stretch>
            <a:fillRect/>
          </a:stretch>
        </p:blipFill>
        <p:spPr>
          <a:xfrm>
            <a:off x="8085455" y="1662430"/>
            <a:ext cx="3143250" cy="3705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23620" y="1622425"/>
            <a:ext cx="668337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刑事责任是依据国家刑事法律规定，对犯罪分子追究的法律责任。在护士执业过程中有以下几方面的刑事责任：①《中华人民共和国刑法》第三百三十五条规定：“医务人员由于严重不负责任，造成就诊人员死亡或者严重损害就诊人员身体健康的，处三年以下有期徒刑或者拘役。”②《护士条例》第二十七条规定：“卫生主管部门的工作人员未依照本条例规定履行职责，在护士监督管理工作中滥用职权、徇私舞弊，或者有其他失职、渎职行为的，依法给予处分；构成犯罪的，依法追究刑事责任。”③《护士条例》第三十三条规定：“扰乱医疗秩序，阻碍护士依法开展执业活动，侮辱、威胁、殴打护士，或者有其他侵犯护士合法权益行为的，由公安机关依照治安管理处罚法的规定给予处罚；构成犯罪的，依法追究刑事责任。”</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三、刑事责任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7"/>
          <a:stretch>
            <a:fillRect/>
          </a:stretch>
        </p:blipFill>
        <p:spPr>
          <a:xfrm>
            <a:off x="8433435" y="2151380"/>
            <a:ext cx="2586990" cy="3094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631440" y="1920240"/>
            <a:ext cx="661035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第六节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护士涉外执业</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23620" y="1564640"/>
            <a:ext cx="668337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世界贸易组织（WTO）的产生和发展，为西方各国通过吸纳大量外国护士来缓解供需矛盾提供了便利条件。WTO 的服务贸易总协定（GATS）为护士的跨国境流动奠定了国际法基础。护士到国外工作属于服务贸易中的自然人流动，即个人去国外提供服务。GATS 协定中主要为护士的跨国境流动提供了如下法律保障：①最惠国待遇，即一成员国对另一成员国的护理服务和服务提供者所采取的措施，应无条件地适用于其他成员国。②相互承认服务提供者的资格，即各国应相互承认护士执业资格证和执业许可证。③市场准入承诺，即各成员国承诺在医疗卫生部门，不得限制护理人员数量；不得限制护理服务交易总额；不得限制护理服务业务总量；不得限制护理服务运作方式；不得限制建立法律实体的数量和种类，等等。</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一、护士涉外执业的法律保障</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7"/>
          <a:stretch>
            <a:fillRect/>
          </a:stretch>
        </p:blipFill>
        <p:spPr>
          <a:xfrm>
            <a:off x="8370570" y="1883410"/>
            <a:ext cx="2658110" cy="3554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214120" y="2245995"/>
            <a:ext cx="5360035" cy="267652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护士涉外执业以海外护士资格认证（CGFNS）最重要。CGFNS 于 1997 年由美国护士协会（ANA）和美国全国护士联合会（NIN）联合创建。该机构设立于美国宾夕法尼亚州的费城，是一个独立的、非营利机构，其主要功能是负责主办在美国以外的地区进行国际护士资格鉴定考试。目前，该机构在全世界 29 个国家（地区）和美国本土共设立了40 个考试中心，2003 年在北京开设考场。</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二、护士涉外执业的资格考试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7"/>
          <a:stretch>
            <a:fillRect/>
          </a:stretch>
        </p:blipFill>
        <p:spPr>
          <a:xfrm>
            <a:off x="7330440" y="2054860"/>
            <a:ext cx="3535680" cy="3058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smtClean="0">
                <a:solidFill>
                  <a:srgbClr val="0070C0"/>
                </a:solidFill>
                <a:latin typeface="黑体" panose="02010609060101010101" charset="-122"/>
                <a:ea typeface="黑体" panose="02010609060101010101" charset="-122"/>
                <a:cs typeface="+mn-ea"/>
                <a:sym typeface="黑体" panose="02010609060101010101" charset="-122"/>
              </a:rPr>
              <a:t>第五章</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护士管理法律制度</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913130" y="4059555"/>
            <a:ext cx="3144520" cy="203009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400" dirty="0" smtClean="0"/>
              <a:t>1. 掌握护士的权利、义务，护士执业的法律责任。</a:t>
            </a:r>
            <a:endParaRPr sz="1400" dirty="0" smtClean="0"/>
          </a:p>
          <a:p>
            <a:pPr algn="just" fontAlgn="auto">
              <a:lnSpc>
                <a:spcPct val="150000"/>
              </a:lnSpc>
              <a:spcBef>
                <a:spcPts val="0"/>
              </a:spcBef>
              <a:spcAft>
                <a:spcPts val="0"/>
              </a:spcAft>
            </a:pPr>
            <a:r>
              <a:rPr sz="1400" dirty="0" smtClean="0"/>
              <a:t>2. 熟悉护士执业资格考试制度及护士执业注册管理办法。</a:t>
            </a:r>
            <a:endParaRPr sz="1400" dirty="0" smtClean="0"/>
          </a:p>
          <a:p>
            <a:pPr algn="just" fontAlgn="auto">
              <a:lnSpc>
                <a:spcPct val="150000"/>
              </a:lnSpc>
              <a:spcBef>
                <a:spcPts val="0"/>
              </a:spcBef>
              <a:spcAft>
                <a:spcPts val="0"/>
              </a:spcAft>
            </a:pPr>
            <a:r>
              <a:rPr sz="1400" dirty="0" smtClean="0"/>
              <a:t>3. 了解护士涉外执业的法律保障和相关的资格考试。</a:t>
            </a:r>
            <a:endParaRPr sz="1400" dirty="0" smtClean="0"/>
          </a:p>
        </p:txBody>
      </p:sp>
      <p:sp>
        <p:nvSpPr>
          <p:cNvPr id="5" name="文本框 22"/>
          <p:cNvSpPr txBox="1"/>
          <p:nvPr/>
        </p:nvSpPr>
        <p:spPr>
          <a:xfrm flipH="1">
            <a:off x="4787265" y="4088765"/>
            <a:ext cx="2822575" cy="203009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1. 具有依法考取护士资格和规范进行护士注册的能力。</a:t>
            </a:r>
            <a:endParaRPr lang="zh-CN" altLang="en-US" sz="1400" dirty="0" smtClean="0"/>
          </a:p>
          <a:p>
            <a:pPr algn="just" fontAlgn="auto">
              <a:lnSpc>
                <a:spcPct val="150000"/>
              </a:lnSpc>
              <a:spcBef>
                <a:spcPts val="0"/>
              </a:spcBef>
              <a:spcAft>
                <a:spcPts val="0"/>
              </a:spcAft>
            </a:pPr>
            <a:r>
              <a:rPr lang="zh-CN" altLang="en-US" sz="1400" dirty="0" smtClean="0"/>
              <a:t>2. 具有依法履行护士职责和义务的能力。</a:t>
            </a:r>
            <a:endParaRPr lang="zh-CN" altLang="en-US" sz="1400" dirty="0" smtClean="0"/>
          </a:p>
          <a:p>
            <a:pPr algn="just" fontAlgn="auto">
              <a:lnSpc>
                <a:spcPct val="150000"/>
              </a:lnSpc>
              <a:spcBef>
                <a:spcPts val="0"/>
              </a:spcBef>
              <a:spcAft>
                <a:spcPts val="0"/>
              </a:spcAft>
            </a:pPr>
            <a:r>
              <a:rPr lang="zh-CN" altLang="en-US" sz="1400" dirty="0" smtClean="0"/>
              <a:t>3. 具有依法维护护士自身权利的能力。</a:t>
            </a:r>
            <a:endParaRPr lang="zh-CN" altLang="en-US" sz="1400" dirty="0" smtClean="0"/>
          </a:p>
        </p:txBody>
      </p:sp>
      <p:sp>
        <p:nvSpPr>
          <p:cNvPr id="6" name="文本框 22"/>
          <p:cNvSpPr txBox="1"/>
          <p:nvPr/>
        </p:nvSpPr>
        <p:spPr>
          <a:xfrm flipH="1">
            <a:off x="8314690" y="4138295"/>
            <a:ext cx="2618105" cy="73723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具有一定的依法从业、依法执业和依法维权的素质。</a:t>
            </a:r>
            <a:endParaRPr lang="zh-CN" altLang="en-US" sz="1400"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1414" y="204343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第一节</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概述</a:t>
            </a:r>
            <a:r>
              <a:rPr lang="zh-CN" altLang="en-US" sz="6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6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849370" y="2360295"/>
            <a:ext cx="7417435" cy="299974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我国《护士条例》对护士的定义是：“护士是指经执业注册取得护士执业证书，依照本条例规定从事护理活动，履行保护生命、减轻痛苦、增进健康职责的卫生技术人员。”</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护理工作是医疗工作的重要组成部分，与医疗质量和医疗安全紧密相关，护士在医疗、预防、保健、康复领域中担负着不可缺少的作用。《护士条例》的立法目的是：保障护士的合法权益，强化医疗卫生机构的管理职责，规范护士的行为，促进护理事业的发展。</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一、护士管理的立法目的</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9" y="3031"/>
              <a:ext cx="16133" cy="5378"/>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西方近代护理作为西方医学的组成部分，其进入中国的最初形式是通过传教士开办医院。随着中国教会医院的增加，外国护士也随之来到中国。最早来华的西方护士是美国教会医院护士麦克奇尼。外国护士来华从事护理工作，为西方护理传入中国创造了条件。随着外国在华教会医院的发展，护理人员明显不足，教会医院开始训练中国护理人员，并逐步发展出近代的护士学校。西方近代护理广泛传入中国的另一种方式是翻译西方护理书籍和创办中文护理报刊。最早翻译介绍到中国来的西方护理教科书是我国近代民主革命家秋瑾所译的日文版的《看护学教程》。民国时期，翻译的西方护理学的书籍大量出版，如《护病教科书》《见习护士手册》《护理饮食学》《看护要义》等，并在国内创办了第一份中文护理报刊《中国护士季报》。1909 年在江西成立了中华护士会，并于 1914 年在上海召开了第一届全国护士会议。1922 年，国际护士大会在日内瓦隆重召开，该会议正式将我国吸收为第十一个成员国。1936 年，国民党政府卫生署颁布了《护士暂行规则》。</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二、我国护士管理的立法现状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3155"/>
              <a:ext cx="16133"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西方的护理学科始于 1860 年弗洛伦斯·南丁格尔在英国伦敦圣多玛医院创建的第一所护士学校。南丁格尔总结了战地救护和医院护理管理的成功经验，撰写了《医院札记》《护理札记》两部著作和 100 多篇护理论文，成为近代护理学的奠基人。为促进护理事业的发展、提高护理质量，世界各国和有关护士国际组织都在研究和探讨以法律的形式对护士的资格标准、职责范围、教育培训、实践服务等问题予以规定。护理立法源于20 世纪初，1903 年美国北卡罗来纳、新泽西等州首先颁布了《护士执业法》。1919 年，英国颁布了世界上第一部护理法，在以后的 50 年里，各国护理法纷纷实施。在有关国际组织的推动下，护理立法工作得到了快速发展。</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三、西方护士管理的立法现状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45615" y="1704340"/>
            <a:ext cx="8700770" cy="3138170"/>
          </a:xfrm>
          <a:prstGeom prst="rect">
            <a:avLst/>
          </a:prstGeom>
          <a:noFill/>
          <a:ln>
            <a:noFill/>
          </a:ln>
        </p:spPr>
        <p:txBody>
          <a:bodyPr wrap="square" rtlCol="0" anchor="t">
            <a:spAutoFit/>
          </a:bodyPr>
          <a:lstStyle/>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第二节</a:t>
            </a:r>
            <a:endPar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护士的权利、义务与医疗卫生机构的职责</a:t>
            </a:r>
            <a:r>
              <a:rPr lang="zh-CN" altLang="en-US" sz="6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6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BEAUTIFY_FLAG" val="#wm#"/>
  <p:tag name="KSO_WM_TEMPLATE_CATEGORY" val="custom"/>
  <p:tag name="KSO_WM_TEMPLATE_INDEX" val="20191204"/>
  <p:tag name="KSO_WM_SLIDE_ITEM_CNT" val="7"/>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1.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2.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6.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7.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31.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32.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35.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36.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37.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41.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42.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73.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74.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78.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79.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0.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82.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83.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84.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87.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88.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89.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0.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92.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93.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94.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5026</Words>
  <Application>WPS 演示</Application>
  <PresentationFormat>自定义</PresentationFormat>
  <Paragraphs>258</Paragraphs>
  <Slides>29</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29</vt:i4>
      </vt:variant>
    </vt:vector>
  </HeadingPairs>
  <TitlesOfParts>
    <vt:vector size="45" baseType="lpstr">
      <vt:lpstr>Arial</vt:lpstr>
      <vt:lpstr>宋体</vt:lpstr>
      <vt:lpstr>Wingdings</vt:lpstr>
      <vt:lpstr>黑体</vt:lpstr>
      <vt:lpstr>微软雅黑</vt:lpstr>
      <vt:lpstr>华文细黑</vt:lpstr>
      <vt:lpstr>字魂70号-灵悦黑体</vt:lpstr>
      <vt:lpstr>Segoe UI</vt:lpstr>
      <vt:lpstr>思源黑体</vt:lpstr>
      <vt:lpstr>隶书</vt:lpstr>
      <vt:lpstr>Calibri</vt:lpstr>
      <vt:lpstr>Arial Unicode MS</vt:lpstr>
      <vt:lpstr>等线</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345</cp:revision>
  <dcterms:created xsi:type="dcterms:W3CDTF">2019-11-11T13:37:00Z</dcterms:created>
  <dcterms:modified xsi:type="dcterms:W3CDTF">2022-02-20T03:25:13Z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